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69" r:id="rId3"/>
  </p:sldMasterIdLst>
  <p:sldIdLst>
    <p:sldId id="256" r:id="rId4"/>
    <p:sldId id="257" r:id="rId5"/>
    <p:sldId id="258" r:id="rId6"/>
    <p:sldId id="266" r:id="rId7"/>
    <p:sldId id="295" r:id="rId8"/>
    <p:sldId id="328" r:id="rId9"/>
    <p:sldId id="317" r:id="rId10"/>
    <p:sldId id="330" r:id="rId11"/>
    <p:sldId id="331" r:id="rId12"/>
    <p:sldId id="338" r:id="rId13"/>
    <p:sldId id="320" r:id="rId14"/>
    <p:sldId id="340" r:id="rId15"/>
    <p:sldId id="342" r:id="rId16"/>
    <p:sldId id="343" r:id="rId17"/>
    <p:sldId id="312" r:id="rId18"/>
    <p:sldId id="332" r:id="rId19"/>
    <p:sldId id="335" r:id="rId20"/>
    <p:sldId id="333" r:id="rId21"/>
    <p:sldId id="319" r:id="rId22"/>
    <p:sldId id="329" r:id="rId23"/>
    <p:sldId id="322" r:id="rId24"/>
    <p:sldId id="341" r:id="rId25"/>
    <p:sldId id="323" r:id="rId2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200B576-09F5-4ECE-B236-2DC34CC8FF73}">
          <p14:sldIdLst>
            <p14:sldId id="256"/>
          </p14:sldIdLst>
        </p14:section>
        <p14:section name="Outline" id="{C33E00F3-8BBD-4716-8589-05A75960D70B}">
          <p14:sldIdLst>
            <p14:sldId id="257"/>
            <p14:sldId id="258"/>
          </p14:sldIdLst>
        </p14:section>
        <p14:section name="1. Objectives" id="{33AFA56B-1C96-4098-A11A-BFEB506BE9B1}">
          <p14:sldIdLst>
            <p14:sldId id="266"/>
            <p14:sldId id="295"/>
          </p14:sldIdLst>
        </p14:section>
        <p14:section name="2. Main Achievements" id="{121E0319-2595-456C-AEE2-0F3530678EB7}">
          <p14:sldIdLst>
            <p14:sldId id="328"/>
            <p14:sldId id="317"/>
            <p14:sldId id="330"/>
            <p14:sldId id="331"/>
            <p14:sldId id="338"/>
            <p14:sldId id="320"/>
            <p14:sldId id="340"/>
            <p14:sldId id="342"/>
            <p14:sldId id="343"/>
            <p14:sldId id="312"/>
            <p14:sldId id="332"/>
            <p14:sldId id="335"/>
            <p14:sldId id="333"/>
          </p14:sldIdLst>
        </p14:section>
        <p14:section name="Future Plans" id="{1F2683C6-88D2-49E3-93B8-3CAF3326C1F7}">
          <p14:sldIdLst>
            <p14:sldId id="319"/>
            <p14:sldId id="329"/>
          </p14:sldIdLst>
        </p14:section>
        <p14:section name="Deviations" id="{E6CB4F9D-A177-4173-BEDF-AD69EFCA9C71}">
          <p14:sldIdLst>
            <p14:sldId id="322"/>
            <p14:sldId id="341"/>
            <p14:sldId id="323"/>
          </p14:sldIdLst>
        </p14:section>
        <p14:section name="3. Structure" id="{B190110E-1AB7-4419-819A-75629287F1A5}">
          <p14:sldIdLst/>
        </p14:section>
        <p14:section name="3. Structure" id="{7A19D6B9-34B9-4CAA-B5A0-4BEA8DBB75B8}">
          <p14:sldIdLst/>
        </p14:section>
        <p14:section name="3. Structure" id="{C85F2305-0323-44F9-A29C-7A64F94ECD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5251450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415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3672" y="4575908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328615" y="1509103"/>
            <a:ext cx="6340232" cy="30329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727176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33672" y="5142646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2717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57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0198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10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7271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710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4123" y="1100"/>
            <a:ext cx="5160108" cy="6045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  <a:lvl2pPr>
              <a:defRPr>
                <a:solidFill>
                  <a:srgbClr val="727176"/>
                </a:solidFill>
              </a:defRPr>
            </a:lvl2pPr>
            <a:lvl3pPr>
              <a:defRPr>
                <a:solidFill>
                  <a:srgbClr val="727176"/>
                </a:solidFill>
              </a:defRPr>
            </a:lvl3pPr>
            <a:lvl4pPr>
              <a:defRPr>
                <a:solidFill>
                  <a:srgbClr val="727176"/>
                </a:solidFill>
              </a:defRPr>
            </a:lvl4pPr>
            <a:lvl5pPr>
              <a:defRPr>
                <a:solidFill>
                  <a:srgbClr val="727176"/>
                </a:solidFill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548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72717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424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638800" cy="6436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727176"/>
                </a:solidFill>
              </a:defRPr>
            </a:lvl1pPr>
            <a:lvl2pPr>
              <a:defRPr sz="2400">
                <a:solidFill>
                  <a:srgbClr val="727176"/>
                </a:solidFill>
              </a:defRPr>
            </a:lvl2pPr>
            <a:lvl3pPr>
              <a:defRPr sz="2000">
                <a:solidFill>
                  <a:srgbClr val="727176"/>
                </a:solidFill>
              </a:defRPr>
            </a:lvl3pPr>
            <a:lvl4pPr>
              <a:defRPr sz="1800">
                <a:solidFill>
                  <a:srgbClr val="727176"/>
                </a:solidFill>
              </a:defRPr>
            </a:lvl4pPr>
            <a:lvl5pPr>
              <a:defRPr sz="1800">
                <a:solidFill>
                  <a:srgbClr val="72717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727176"/>
                </a:solidFill>
              </a:defRPr>
            </a:lvl1pPr>
            <a:lvl2pPr>
              <a:defRPr sz="2400">
                <a:solidFill>
                  <a:srgbClr val="727176"/>
                </a:solidFill>
              </a:defRPr>
            </a:lvl2pPr>
            <a:lvl3pPr>
              <a:defRPr sz="2000">
                <a:solidFill>
                  <a:srgbClr val="727176"/>
                </a:solidFill>
              </a:defRPr>
            </a:lvl3pPr>
            <a:lvl4pPr>
              <a:defRPr sz="1800">
                <a:solidFill>
                  <a:srgbClr val="727176"/>
                </a:solidFill>
              </a:defRPr>
            </a:lvl4pPr>
            <a:lvl5pPr>
              <a:defRPr sz="1800">
                <a:solidFill>
                  <a:srgbClr val="727176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685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7271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27176"/>
                </a:solidFill>
              </a:defRPr>
            </a:lvl1pPr>
            <a:lvl2pPr>
              <a:defRPr sz="2000">
                <a:solidFill>
                  <a:srgbClr val="727176"/>
                </a:solidFill>
              </a:defRPr>
            </a:lvl2pPr>
            <a:lvl3pPr>
              <a:defRPr sz="1800">
                <a:solidFill>
                  <a:srgbClr val="727176"/>
                </a:solidFill>
              </a:defRPr>
            </a:lvl3pPr>
            <a:lvl4pPr>
              <a:defRPr sz="1600">
                <a:solidFill>
                  <a:srgbClr val="727176"/>
                </a:solidFill>
              </a:defRPr>
            </a:lvl4pPr>
            <a:lvl5pPr>
              <a:defRPr sz="1600">
                <a:solidFill>
                  <a:srgbClr val="72717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72717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727176"/>
                </a:solidFill>
              </a:defRPr>
            </a:lvl1pPr>
            <a:lvl2pPr>
              <a:defRPr sz="2000">
                <a:solidFill>
                  <a:srgbClr val="727176"/>
                </a:solidFill>
              </a:defRPr>
            </a:lvl2pPr>
            <a:lvl3pPr>
              <a:defRPr sz="1800">
                <a:solidFill>
                  <a:srgbClr val="727176"/>
                </a:solidFill>
              </a:defRPr>
            </a:lvl3pPr>
            <a:lvl4pPr>
              <a:defRPr sz="1600">
                <a:solidFill>
                  <a:srgbClr val="727176"/>
                </a:solidFill>
              </a:defRPr>
            </a:lvl4pPr>
            <a:lvl5pPr>
              <a:defRPr sz="1600">
                <a:solidFill>
                  <a:srgbClr val="727176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273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56023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324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63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2737338" cy="332642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727176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683000" y="1435100"/>
            <a:ext cx="5003800" cy="46910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727176"/>
                </a:solidFill>
              </a:defRPr>
            </a:lvl1pPr>
            <a:lvl2pPr>
              <a:defRPr sz="2800">
                <a:solidFill>
                  <a:srgbClr val="727176"/>
                </a:solidFill>
              </a:defRPr>
            </a:lvl2pPr>
            <a:lvl3pPr>
              <a:defRPr sz="2400">
                <a:solidFill>
                  <a:srgbClr val="727176"/>
                </a:solidFill>
              </a:defRPr>
            </a:lvl3pPr>
            <a:lvl4pPr>
              <a:defRPr sz="2000">
                <a:solidFill>
                  <a:srgbClr val="727176"/>
                </a:solidFill>
              </a:defRPr>
            </a:lvl4pPr>
            <a:lvl5pPr>
              <a:defRPr sz="2000">
                <a:solidFill>
                  <a:srgbClr val="72717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2717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27176"/>
                </a:solidFill>
              </a:defRPr>
            </a:lvl1pPr>
          </a:lstStyle>
          <a:p>
            <a:fld id="{A1D71103-8223-CF46-8B18-6310588B4B5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88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/>
          <p:cNvCxnSpPr/>
          <p:nvPr/>
        </p:nvCxnSpPr>
        <p:spPr>
          <a:xfrm>
            <a:off x="0" y="673100"/>
            <a:ext cx="0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Front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7023100" cy="4076700"/>
          </a:xfrm>
          <a:prstGeom prst="rect">
            <a:avLst/>
          </a:prstGeom>
        </p:spPr>
      </p:pic>
      <p:pic>
        <p:nvPicPr>
          <p:cNvPr id="10" name="Imagen 9" descr="logo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3254375"/>
            <a:ext cx="552450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1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FooterAWS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5827845"/>
            <a:ext cx="9143391" cy="1030155"/>
          </a:xfrm>
          <a:prstGeom prst="rect">
            <a:avLst/>
          </a:prstGeom>
        </p:spPr>
      </p:pic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71103-8223-CF46-8B18-6310588B4B58}" type="slidenum">
              <a:rPr lang="es-ES" smtClean="0"/>
              <a:t>‹Nº›</a:t>
            </a:fld>
            <a:endParaRPr lang="es-ES"/>
          </a:p>
        </p:txBody>
      </p:sp>
      <p:pic>
        <p:nvPicPr>
          <p:cNvPr id="7" name="Imagen 6" descr="EncabezadoAWS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Front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7023100" cy="4076700"/>
          </a:xfrm>
          <a:prstGeom prst="rect">
            <a:avLst/>
          </a:prstGeom>
        </p:spPr>
      </p:pic>
      <p:pic>
        <p:nvPicPr>
          <p:cNvPr id="9" name="Imagen 8" descr="logo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3254375"/>
            <a:ext cx="5524500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833A7-1F46-4219-8D54-E69E944C1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sz="3600" dirty="0"/>
              <a:t>1</a:t>
            </a:r>
            <a:r>
              <a:rPr lang="en-US" sz="3600" baseline="30000" dirty="0"/>
              <a:t>st</a:t>
            </a:r>
            <a:r>
              <a:rPr lang="en-US" sz="3600" dirty="0"/>
              <a:t> – 2</a:t>
            </a:r>
            <a:r>
              <a:rPr lang="en-US" sz="3600" baseline="30000" dirty="0"/>
              <a:t>nd </a:t>
            </a:r>
            <a:r>
              <a:rPr lang="en-US" sz="3600" dirty="0"/>
              <a:t>December 2018, Madrid, Spain</a:t>
            </a:r>
          </a:p>
        </p:txBody>
      </p:sp>
    </p:spTree>
    <p:extLst>
      <p:ext uri="{BB962C8B-B14F-4D97-AF65-F5344CB8AC3E}">
        <p14:creationId xmlns:p14="http://schemas.microsoft.com/office/powerpoint/2010/main" val="3887861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191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sensor HFFQCM Array cleaning process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8A37235-ABEF-4C5E-B6FE-460B64E59AD7}"/>
              </a:ext>
            </a:extLst>
          </p:cNvPr>
          <p:cNvSpPr/>
          <p:nvPr/>
        </p:nvSpPr>
        <p:spPr>
          <a:xfrm>
            <a:off x="633555" y="2725783"/>
            <a:ext cx="79291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is submerged in SDS (2%) for 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is thoroughly rinsed with DI water and dried with nitrogen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UV Ozone cleaning (</a:t>
            </a:r>
            <a:r>
              <a:rPr lang="en-GB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Bioforce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for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is submerged in Ethanol (pure) for 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is dried with nitrogen</a:t>
            </a:r>
          </a:p>
        </p:txBody>
      </p:sp>
    </p:spTree>
    <p:extLst>
      <p:ext uri="{BB962C8B-B14F-4D97-AF65-F5344CB8AC3E}">
        <p14:creationId xmlns:p14="http://schemas.microsoft.com/office/powerpoint/2010/main" val="131931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00"/>
            <a:ext cx="5246776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322A08-7AB2-457A-9844-51C5C68EA987}"/>
              </a:ext>
            </a:extLst>
          </p:cNvPr>
          <p:cNvSpPr txBox="1"/>
          <p:nvPr/>
        </p:nvSpPr>
        <p:spPr>
          <a:xfrm>
            <a:off x="1186878" y="877014"/>
            <a:ext cx="4343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 /mechanical interface adaptation for Jobst Flow cell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D57338-CD30-4ED4-9806-1EB02F9E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4" name="Marcador de pie de página 3">
            <a:extLst>
              <a:ext uri="{FF2B5EF4-FFF2-40B4-BE49-F238E27FC236}">
                <a16:creationId xmlns:a16="http://schemas.microsoft.com/office/drawing/2014/main" id="{BE174881-26A7-45C6-A22F-0571CDFD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75E037-EE90-4C97-9913-5A8207CA2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429" y="3197330"/>
            <a:ext cx="3711541" cy="278365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080E6C-3B0F-4135-8B94-2E600406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62" y="3197330"/>
            <a:ext cx="3711541" cy="278365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494FA2F-9003-4770-A997-8CDDE18D3FE5}"/>
              </a:ext>
            </a:extLst>
          </p:cNvPr>
          <p:cNvSpPr txBox="1"/>
          <p:nvPr/>
        </p:nvSpPr>
        <p:spPr>
          <a:xfrm>
            <a:off x="633554" y="2529614"/>
            <a:ext cx="6692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setup (New characterization method not included)</a:t>
            </a:r>
          </a:p>
        </p:txBody>
      </p:sp>
    </p:spTree>
    <p:extLst>
      <p:ext uri="{BB962C8B-B14F-4D97-AF65-F5344CB8AC3E}">
        <p14:creationId xmlns:p14="http://schemas.microsoft.com/office/powerpoint/2010/main" val="2498643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191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testing with bio-samples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816273-DE3E-4B40-A7F6-05EE70DD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15" y="1544796"/>
            <a:ext cx="4445085" cy="384260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D5E6D7C-E8E4-4C96-861D-7B4F54F56EB8}"/>
              </a:ext>
            </a:extLst>
          </p:cNvPr>
          <p:cNvSpPr txBox="1"/>
          <p:nvPr/>
        </p:nvSpPr>
        <p:spPr>
          <a:xfrm>
            <a:off x="179584" y="5120337"/>
            <a:ext cx="3060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Streptavidin unspecific adsorption (0.1 mg/ml)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ul/min flow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 25.5 ºC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PBS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D1FA47C-2D0E-49C1-8E4F-4D7F60A1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22" y="2027699"/>
            <a:ext cx="3657616" cy="27432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41678A1-4824-48ED-B30C-D6640559D2DC}"/>
              </a:ext>
            </a:extLst>
          </p:cNvPr>
          <p:cNvSpPr txBox="1"/>
          <p:nvPr/>
        </p:nvSpPr>
        <p:spPr>
          <a:xfrm>
            <a:off x="5609495" y="5567094"/>
            <a:ext cx="3060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instrument release to FORTH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AF7016E-C251-4EB7-BDDA-0AA7AE8D1F44}"/>
              </a:ext>
            </a:extLst>
          </p:cNvPr>
          <p:cNvSpPr/>
          <p:nvPr/>
        </p:nvSpPr>
        <p:spPr>
          <a:xfrm>
            <a:off x="2971800" y="5708871"/>
            <a:ext cx="548112" cy="2282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C473F767-7AC4-41C1-B0D6-58FF59CDFAB6}"/>
              </a:ext>
            </a:extLst>
          </p:cNvPr>
          <p:cNvSpPr/>
          <p:nvPr/>
        </p:nvSpPr>
        <p:spPr>
          <a:xfrm>
            <a:off x="4810894" y="5708871"/>
            <a:ext cx="548112" cy="2282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62EB22-CDD2-4801-9B96-DA3062352ADD}"/>
              </a:ext>
            </a:extLst>
          </p:cNvPr>
          <p:cNvSpPr txBox="1"/>
          <p:nvPr/>
        </p:nvSpPr>
        <p:spPr>
          <a:xfrm>
            <a:off x="3888426" y="56383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1.2</a:t>
            </a:r>
          </a:p>
        </p:txBody>
      </p:sp>
    </p:spTree>
    <p:extLst>
      <p:ext uri="{BB962C8B-B14F-4D97-AF65-F5344CB8AC3E}">
        <p14:creationId xmlns:p14="http://schemas.microsoft.com/office/powerpoint/2010/main" val="210369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191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testing with bio-samples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816273-DE3E-4B40-A7F6-05EE70DD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835" y="1802612"/>
            <a:ext cx="5227314" cy="451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191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testing with bio-samples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6E97FF2-A7F7-428B-983C-D4C2667C5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54" y="1841705"/>
            <a:ext cx="5172891" cy="447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00"/>
            <a:ext cx="5246776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322A08-7AB2-457A-9844-51C5C68EA987}"/>
              </a:ext>
            </a:extLst>
          </p:cNvPr>
          <p:cNvSpPr txBox="1"/>
          <p:nvPr/>
        </p:nvSpPr>
        <p:spPr>
          <a:xfrm>
            <a:off x="1102987" y="887598"/>
            <a:ext cx="4675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characterization method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D57338-CD30-4ED4-9806-1EB02F9E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4" name="Marcador de pie de página 3">
            <a:extLst>
              <a:ext uri="{FF2B5EF4-FFF2-40B4-BE49-F238E27FC236}">
                <a16:creationId xmlns:a16="http://schemas.microsoft.com/office/drawing/2014/main" id="{BE174881-26A7-45C6-A22F-0571CDFD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023C62-7557-43C6-BED5-04854FECDD73}"/>
              </a:ext>
            </a:extLst>
          </p:cNvPr>
          <p:cNvSpPr txBox="1"/>
          <p:nvPr/>
        </p:nvSpPr>
        <p:spPr>
          <a:xfrm>
            <a:off x="1219945" y="1629085"/>
            <a:ext cx="101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A1650F-0E17-44A5-AD38-C7AD42486889}"/>
              </a:ext>
            </a:extLst>
          </p:cNvPr>
          <p:cNvSpPr txBox="1"/>
          <p:nvPr/>
        </p:nvSpPr>
        <p:spPr>
          <a:xfrm>
            <a:off x="968764" y="2370572"/>
            <a:ext cx="63547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Objective: Measure multiple sensor response simultaneously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 measurement of the acoustic ratio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Calibration issues (complex electronic interface)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 stability/Low noise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Wide operation range (Liposomes)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4432629-2394-4984-A059-D64960AB22EF}"/>
              </a:ext>
            </a:extLst>
          </p:cNvPr>
          <p:cNvSpPr txBox="1"/>
          <p:nvPr/>
        </p:nvSpPr>
        <p:spPr>
          <a:xfrm>
            <a:off x="968764" y="3904501"/>
            <a:ext cx="3909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 &amp; Benefits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35AF971-2205-4FF0-9598-6265BDB20D1C}"/>
              </a:ext>
            </a:extLst>
          </p:cNvPr>
          <p:cNvSpPr txBox="1"/>
          <p:nvPr/>
        </p:nvSpPr>
        <p:spPr>
          <a:xfrm>
            <a:off x="968764" y="4530655"/>
            <a:ext cx="63232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Mixed (Tracking- Fixed frequency) characterization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(Multiplexing)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Wide operation range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Electrical artifacts considered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Patent evaluation</a:t>
            </a:r>
          </a:p>
        </p:txBody>
      </p:sp>
    </p:spTree>
    <p:extLst>
      <p:ext uri="{BB962C8B-B14F-4D97-AF65-F5344CB8AC3E}">
        <p14:creationId xmlns:p14="http://schemas.microsoft.com/office/powerpoint/2010/main" val="192448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00"/>
            <a:ext cx="5246776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322A08-7AB2-457A-9844-51C5C68EA987}"/>
              </a:ext>
            </a:extLst>
          </p:cNvPr>
          <p:cNvSpPr txBox="1"/>
          <p:nvPr/>
        </p:nvSpPr>
        <p:spPr>
          <a:xfrm>
            <a:off x="1102987" y="887598"/>
            <a:ext cx="4675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characterization method</a:t>
            </a:r>
          </a:p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D57338-CD30-4ED4-9806-1EB02F9E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4" name="Marcador de pie de página 3">
            <a:extLst>
              <a:ext uri="{FF2B5EF4-FFF2-40B4-BE49-F238E27FC236}">
                <a16:creationId xmlns:a16="http://schemas.microsoft.com/office/drawing/2014/main" id="{BE174881-26A7-45C6-A22F-0571CDFD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DBB0AC0-7B59-479C-A02B-9662BF716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3" y="2606707"/>
            <a:ext cx="2632241" cy="350965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23FB579F-5901-4A3C-9604-942E11404082}"/>
              </a:ext>
            </a:extLst>
          </p:cNvPr>
          <p:cNvSpPr txBox="1"/>
          <p:nvPr/>
        </p:nvSpPr>
        <p:spPr>
          <a:xfrm>
            <a:off x="1480559" y="2072533"/>
            <a:ext cx="1960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AWSPhase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board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A0BC21E-782E-4543-BE9A-CD8BB63A0CF6}"/>
              </a:ext>
            </a:extLst>
          </p:cNvPr>
          <p:cNvSpPr txBox="1"/>
          <p:nvPr/>
        </p:nvSpPr>
        <p:spPr>
          <a:xfrm>
            <a:off x="4559747" y="3429000"/>
            <a:ext cx="3523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differential measurement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 to Digital converters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acquisition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39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00"/>
            <a:ext cx="5246776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322A08-7AB2-457A-9844-51C5C68EA987}"/>
              </a:ext>
            </a:extLst>
          </p:cNvPr>
          <p:cNvSpPr txBox="1"/>
          <p:nvPr/>
        </p:nvSpPr>
        <p:spPr>
          <a:xfrm>
            <a:off x="1102987" y="887598"/>
            <a:ext cx="46759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characterization method</a:t>
            </a:r>
          </a:p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D57338-CD30-4ED4-9806-1EB02F9E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4" name="Marcador de pie de página 3">
            <a:extLst>
              <a:ext uri="{FF2B5EF4-FFF2-40B4-BE49-F238E27FC236}">
                <a16:creationId xmlns:a16="http://schemas.microsoft.com/office/drawing/2014/main" id="{BE174881-26A7-45C6-A22F-0571CDFD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3FB579F-5901-4A3C-9604-942E11404082}"/>
              </a:ext>
            </a:extLst>
          </p:cNvPr>
          <p:cNvSpPr txBox="1"/>
          <p:nvPr/>
        </p:nvSpPr>
        <p:spPr>
          <a:xfrm>
            <a:off x="1480559" y="2072533"/>
            <a:ext cx="1832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AWSBase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board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A0BC21E-782E-4543-BE9A-CD8BB63A0CF6}"/>
              </a:ext>
            </a:extLst>
          </p:cNvPr>
          <p:cNvSpPr txBox="1"/>
          <p:nvPr/>
        </p:nvSpPr>
        <p:spPr>
          <a:xfrm>
            <a:off x="4559747" y="3429000"/>
            <a:ext cx="35238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DDS Signal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Microcontroller. Real-time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acquisition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USB, Bluetooth,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Wifi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75F447-0206-4DD1-8A57-481439D4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43" y="2603677"/>
            <a:ext cx="2632240" cy="35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4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00"/>
            <a:ext cx="5246776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322A08-7AB2-457A-9844-51C5C68EA987}"/>
              </a:ext>
            </a:extLst>
          </p:cNvPr>
          <p:cNvSpPr txBox="1"/>
          <p:nvPr/>
        </p:nvSpPr>
        <p:spPr>
          <a:xfrm>
            <a:off x="1102987" y="887598"/>
            <a:ext cx="4418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state of the Instrument prototype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23D57338-CD30-4ED4-9806-1EB02F9E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4" name="Marcador de pie de página 3">
            <a:extLst>
              <a:ext uri="{FF2B5EF4-FFF2-40B4-BE49-F238E27FC236}">
                <a16:creationId xmlns:a16="http://schemas.microsoft.com/office/drawing/2014/main" id="{BE174881-26A7-45C6-A22F-0571CDFDF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C0E7F1-5271-49CD-98A0-B4B86A139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64" y="2463433"/>
            <a:ext cx="4675959" cy="350696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71A6410-8B98-43BA-9AB0-DDF2B13B0E6B}"/>
              </a:ext>
            </a:extLst>
          </p:cNvPr>
          <p:cNvSpPr txBox="1"/>
          <p:nvPr/>
        </p:nvSpPr>
        <p:spPr>
          <a:xfrm>
            <a:off x="374469" y="3553339"/>
            <a:ext cx="1580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AWSBase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</a:t>
            </a:r>
            <a:r>
              <a:rPr lang="en-GB" sz="20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AWSPhase</a:t>
            </a:r>
            <a:endParaRPr lang="en-GB" sz="20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C5FCC71-F3AC-47EA-B9DE-98801CBF2F12}"/>
              </a:ext>
            </a:extLst>
          </p:cNvPr>
          <p:cNvSpPr/>
          <p:nvPr/>
        </p:nvSpPr>
        <p:spPr>
          <a:xfrm>
            <a:off x="4136571" y="3753394"/>
            <a:ext cx="1018903" cy="1454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86548BF-FCD8-4608-AFB1-D292028CFB67}"/>
              </a:ext>
            </a:extLst>
          </p:cNvPr>
          <p:cNvSpPr/>
          <p:nvPr/>
        </p:nvSpPr>
        <p:spPr>
          <a:xfrm>
            <a:off x="2473234" y="3428999"/>
            <a:ext cx="1160417" cy="15610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398F77C-F4BE-4C13-A2FD-843AD94D6B8B}"/>
              </a:ext>
            </a:extLst>
          </p:cNvPr>
          <p:cNvSpPr/>
          <p:nvPr/>
        </p:nvSpPr>
        <p:spPr>
          <a:xfrm>
            <a:off x="4572001" y="2926080"/>
            <a:ext cx="1611086" cy="7228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DCFF704-3FC3-45E0-B32B-B683FA1F4448}"/>
              </a:ext>
            </a:extLst>
          </p:cNvPr>
          <p:cNvSpPr txBox="1"/>
          <p:nvPr/>
        </p:nvSpPr>
        <p:spPr>
          <a:xfrm>
            <a:off x="160293" y="6124290"/>
            <a:ext cx="2312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Clock PCB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9C344B5-AD07-4445-8EED-DE6FE21B07E6}"/>
              </a:ext>
            </a:extLst>
          </p:cNvPr>
          <p:cNvCxnSpPr>
            <a:cxnSpLocks/>
            <a:stCxn id="12" idx="2"/>
            <a:endCxn id="17" idx="3"/>
          </p:cNvCxnSpPr>
          <p:nvPr/>
        </p:nvCxnSpPr>
        <p:spPr>
          <a:xfrm flipH="1" flipV="1">
            <a:off x="1955112" y="3907282"/>
            <a:ext cx="518122" cy="302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053487C-0F01-4CE0-ADF5-AB7C4BC14D35}"/>
              </a:ext>
            </a:extLst>
          </p:cNvPr>
          <p:cNvCxnSpPr>
            <a:cxnSpLocks/>
            <a:stCxn id="3" idx="4"/>
            <a:endCxn id="14" idx="3"/>
          </p:cNvCxnSpPr>
          <p:nvPr/>
        </p:nvCxnSpPr>
        <p:spPr>
          <a:xfrm flipH="1">
            <a:off x="2473234" y="5207726"/>
            <a:ext cx="2172789" cy="1116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ED615DA-2897-4CFF-B0F0-1E43F4D6FB27}"/>
              </a:ext>
            </a:extLst>
          </p:cNvPr>
          <p:cNvSpPr txBox="1"/>
          <p:nvPr/>
        </p:nvSpPr>
        <p:spPr>
          <a:xfrm>
            <a:off x="7377798" y="1859364"/>
            <a:ext cx="1426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embedded Control Unit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D90AEC98-5B8D-4BC8-B7E0-6ED1E823E04A}"/>
              </a:ext>
            </a:extLst>
          </p:cNvPr>
          <p:cNvCxnSpPr>
            <a:cxnSpLocks/>
            <a:stCxn id="13" idx="7"/>
            <a:endCxn id="25" idx="1"/>
          </p:cNvCxnSpPr>
          <p:nvPr/>
        </p:nvCxnSpPr>
        <p:spPr>
          <a:xfrm flipV="1">
            <a:off x="5947149" y="2521084"/>
            <a:ext cx="1430649" cy="510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957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5" y="2970236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3. Future plans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309935-C7E8-4BA0-9506-1F68DA6164E5}"/>
              </a:ext>
            </a:extLst>
          </p:cNvPr>
          <p:cNvSpPr txBox="1"/>
          <p:nvPr/>
        </p:nvSpPr>
        <p:spPr>
          <a:xfrm>
            <a:off x="3077012" y="2746266"/>
            <a:ext cx="58855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the packaging designed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surface cleaning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surface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Preliminary testing with bio-samples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final CUDNA array 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2161A4-9112-40CF-81FC-3B51E024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6" y="4633462"/>
            <a:ext cx="938865" cy="9175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41AEFB-8749-42A5-9F83-85CB146BB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6" y="1368580"/>
            <a:ext cx="938865" cy="91752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E2254D6-0FC9-4AB9-A424-FE7CD6DE5E55}"/>
              </a:ext>
            </a:extLst>
          </p:cNvPr>
          <p:cNvSpPr txBox="1"/>
          <p:nvPr/>
        </p:nvSpPr>
        <p:spPr>
          <a:xfrm>
            <a:off x="3065477" y="1362777"/>
            <a:ext cx="580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of the final CUDNA array 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re-design loops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C6E8D4-5BE0-4CED-B1DC-5C4B84AD009C}"/>
              </a:ext>
            </a:extLst>
          </p:cNvPr>
          <p:cNvSpPr txBox="1"/>
          <p:nvPr/>
        </p:nvSpPr>
        <p:spPr>
          <a:xfrm>
            <a:off x="3065476" y="4668079"/>
            <a:ext cx="5944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Hardware/Firmware implementation of the novel characterization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a preliminary instrument prototype to test CUDNA overall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871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B8DF243-1B2E-4F9F-B592-990BA19BE8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WP1. Acoustic wave devices and measurement control unit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52FF52D4-8143-4475-A4E1-69BA32C3A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Objectives and current results</a:t>
            </a:r>
          </a:p>
        </p:txBody>
      </p:sp>
    </p:spTree>
    <p:extLst>
      <p:ext uri="{BB962C8B-B14F-4D97-AF65-F5344CB8AC3E}">
        <p14:creationId xmlns:p14="http://schemas.microsoft.com/office/powerpoint/2010/main" val="198343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5" y="2970236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3. Future plans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309935-C7E8-4BA0-9506-1F68DA6164E5}"/>
              </a:ext>
            </a:extLst>
          </p:cNvPr>
          <p:cNvSpPr txBox="1"/>
          <p:nvPr/>
        </p:nvSpPr>
        <p:spPr>
          <a:xfrm>
            <a:off x="3077012" y="2746266"/>
            <a:ext cx="5885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 1.2 (Preliminary testing with bio-samples)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surface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final CUDNA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of the fluidic setup </a:t>
            </a:r>
            <a:r>
              <a:rPr lang="en-GB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(WP6)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2161A4-9112-40CF-81FC-3B51E024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96" y="4633462"/>
            <a:ext cx="938865" cy="9175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841AEFB-8749-42A5-9F83-85CB146BB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96" y="1368580"/>
            <a:ext cx="938865" cy="91752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5E2254D6-0FC9-4AB9-A424-FE7CD6DE5E55}"/>
              </a:ext>
            </a:extLst>
          </p:cNvPr>
          <p:cNvSpPr txBox="1"/>
          <p:nvPr/>
        </p:nvSpPr>
        <p:spPr>
          <a:xfrm>
            <a:off x="3065477" y="1362777"/>
            <a:ext cx="5801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of the final CUDNA array ??? 24 sensors???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re-design loops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C6E8D4-5BE0-4CED-B1DC-5C4B84AD009C}"/>
              </a:ext>
            </a:extLst>
          </p:cNvPr>
          <p:cNvSpPr txBox="1"/>
          <p:nvPr/>
        </p:nvSpPr>
        <p:spPr>
          <a:xfrm>
            <a:off x="3065476" y="4668079"/>
            <a:ext cx="594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 Time testing of the novel characterization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Delivering a preliminary instrument prototype to test CUDNA overall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post-processing algorithms: Common mode rejection (ICA,CAR, Adaptative filtering…)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805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4. Deviations, delays and problems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309935-C7E8-4BA0-9506-1F68DA6164E5}"/>
              </a:ext>
            </a:extLst>
          </p:cNvPr>
          <p:cNvSpPr txBox="1"/>
          <p:nvPr/>
        </p:nvSpPr>
        <p:spPr>
          <a:xfrm>
            <a:off x="563756" y="1622362"/>
            <a:ext cx="788395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significant problems/delays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timeline proposed to allow re-design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1718C4-06B0-4283-8A98-FA77C12A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58" y="4005134"/>
            <a:ext cx="938866" cy="9175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4723F2-EB29-46F5-A259-24F317D4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23" y="5043585"/>
            <a:ext cx="938865" cy="9175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ACAA8F-63E2-4268-ADB7-42BC5BAB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58" y="2961171"/>
            <a:ext cx="938865" cy="9175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7320B47-74CD-4DF0-8D57-53E1F27255F9}"/>
              </a:ext>
            </a:extLst>
          </p:cNvPr>
          <p:cNvSpPr/>
          <p:nvPr/>
        </p:nvSpPr>
        <p:spPr>
          <a:xfrm>
            <a:off x="2330311" y="3096768"/>
            <a:ext cx="617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1.1 to M28. Design of different sensors considering proposals/results of the Consortium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E2070F-4082-469D-9572-82B07534F66E}"/>
              </a:ext>
            </a:extLst>
          </p:cNvPr>
          <p:cNvSpPr/>
          <p:nvPr/>
        </p:nvSpPr>
        <p:spPr>
          <a:xfrm>
            <a:off x="2330311" y="4140732"/>
            <a:ext cx="617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1.2 to M30. Implementation of different sensors according to the designs proposed in Task 1.1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7F829F2-09E1-4E7F-B472-996F3BB9AB3F}"/>
              </a:ext>
            </a:extLst>
          </p:cNvPr>
          <p:cNvSpPr/>
          <p:nvPr/>
        </p:nvSpPr>
        <p:spPr>
          <a:xfrm>
            <a:off x="2330311" y="5179182"/>
            <a:ext cx="6178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1.3 to M24 (D1.3 to de delivered in M24)</a:t>
            </a:r>
          </a:p>
        </p:txBody>
      </p:sp>
    </p:spTree>
    <p:extLst>
      <p:ext uri="{BB962C8B-B14F-4D97-AF65-F5344CB8AC3E}">
        <p14:creationId xmlns:p14="http://schemas.microsoft.com/office/powerpoint/2010/main" val="437591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4. Deviations, delays and problems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309935-C7E8-4BA0-9506-1F68DA6164E5}"/>
              </a:ext>
            </a:extLst>
          </p:cNvPr>
          <p:cNvSpPr txBox="1"/>
          <p:nvPr/>
        </p:nvSpPr>
        <p:spPr>
          <a:xfrm>
            <a:off x="563756" y="1622362"/>
            <a:ext cx="788395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Delay in D1.2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1718C4-06B0-4283-8A98-FA77C12A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58" y="4005134"/>
            <a:ext cx="938866" cy="9175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4723F2-EB29-46F5-A259-24F317D4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23" y="5043585"/>
            <a:ext cx="938865" cy="9175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ACAA8F-63E2-4268-ADB7-42BC5BAB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58" y="2961171"/>
            <a:ext cx="938865" cy="91752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7320B47-74CD-4DF0-8D57-53E1F27255F9}"/>
              </a:ext>
            </a:extLst>
          </p:cNvPr>
          <p:cNvSpPr/>
          <p:nvPr/>
        </p:nvSpPr>
        <p:spPr>
          <a:xfrm>
            <a:off x="2330311" y="3096768"/>
            <a:ext cx="617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1.1 to M28. Design of different sensors considering proposals/results of the Consortium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9E2070F-4082-469D-9572-82B07534F66E}"/>
              </a:ext>
            </a:extLst>
          </p:cNvPr>
          <p:cNvSpPr/>
          <p:nvPr/>
        </p:nvSpPr>
        <p:spPr>
          <a:xfrm>
            <a:off x="2330311" y="4140732"/>
            <a:ext cx="61784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1.2 to M30. Implementation of different sensors according to the designs proposed in Task 1.1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7F829F2-09E1-4E7F-B472-996F3BB9AB3F}"/>
              </a:ext>
            </a:extLst>
          </p:cNvPr>
          <p:cNvSpPr/>
          <p:nvPr/>
        </p:nvSpPr>
        <p:spPr>
          <a:xfrm>
            <a:off x="2330311" y="5179182"/>
            <a:ext cx="6178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Extension of the Task 1.3 to M24 (D1.3 to de delivered in M24)</a:t>
            </a:r>
          </a:p>
        </p:txBody>
      </p:sp>
    </p:spTree>
    <p:extLst>
      <p:ext uri="{BB962C8B-B14F-4D97-AF65-F5344CB8AC3E}">
        <p14:creationId xmlns:p14="http://schemas.microsoft.com/office/powerpoint/2010/main" val="352897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5. Questions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2109D9-5F89-4D28-BB8B-2BA6DF14BB58}"/>
              </a:ext>
            </a:extLst>
          </p:cNvPr>
          <p:cNvSpPr txBox="1"/>
          <p:nvPr/>
        </p:nvSpPr>
        <p:spPr>
          <a:xfrm>
            <a:off x="2130804" y="2860646"/>
            <a:ext cx="3658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9335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3B32F-CA73-4A58-9FCF-3E3D2F74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F00E1-897A-4765-9B5C-397556DB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Objectives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 achievements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Future plans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List of deviations, delays or other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BC4021-A7E8-40CC-B66B-C302B4C7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7" name="Marcador de pie de página 3">
            <a:extLst>
              <a:ext uri="{FF2B5EF4-FFF2-40B4-BE49-F238E27FC236}">
                <a16:creationId xmlns:a16="http://schemas.microsoft.com/office/drawing/2014/main" id="{949D904F-8E64-4BF9-ADF0-A28B430C8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571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CAF1080-AC86-4E47-9488-5154EE4BD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Objectives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8F7918F-CD8A-472B-8A2E-70B25C418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5104"/>
            <a:ext cx="8229600" cy="1050721"/>
          </a:xfrm>
        </p:spPr>
        <p:txBody>
          <a:bodyPr/>
          <a:lstStyle/>
          <a:p>
            <a:r>
              <a:rPr lang="en-US" sz="4000" dirty="0"/>
              <a:t>Chip containing an array of TSBAR sensors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DE340B-CD64-4759-9DA1-2307F8372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2" name="Marcador de pie de página 3">
            <a:extLst>
              <a:ext uri="{FF2B5EF4-FFF2-40B4-BE49-F238E27FC236}">
                <a16:creationId xmlns:a16="http://schemas.microsoft.com/office/drawing/2014/main" id="{4DEBD8B7-1614-4391-B32A-2B3DD0C5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14" name="Marcador de contenido 8">
            <a:extLst>
              <a:ext uri="{FF2B5EF4-FFF2-40B4-BE49-F238E27FC236}">
                <a16:creationId xmlns:a16="http://schemas.microsoft.com/office/drawing/2014/main" id="{AE58BC9C-ECA1-443E-BF52-D3641C2D4565}"/>
              </a:ext>
            </a:extLst>
          </p:cNvPr>
          <p:cNvSpPr txBox="1">
            <a:spLocks/>
          </p:cNvSpPr>
          <p:nvPr/>
        </p:nvSpPr>
        <p:spPr>
          <a:xfrm>
            <a:off x="457200" y="3785760"/>
            <a:ext cx="8229600" cy="10507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72717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72717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2717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2717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2717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/>
              <a:t>Measurement system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827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131E6-9376-49E1-BFCC-B2067EA45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Objectives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5CE2590-82A8-4F02-9236-CC40B92ED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FEA9C35-3384-41E8-9625-814C150E1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69A2B35-273B-4EB5-B2F7-EB4740766C13}"/>
              </a:ext>
            </a:extLst>
          </p:cNvPr>
          <p:cNvSpPr/>
          <p:nvPr/>
        </p:nvSpPr>
        <p:spPr>
          <a:xfrm rot="-1200000">
            <a:off x="996176" y="2482340"/>
            <a:ext cx="1764158" cy="1701934"/>
          </a:xfrm>
          <a:prstGeom prst="ellipse">
            <a:avLst/>
          </a:prstGeom>
          <a:noFill/>
          <a:ln w="34925"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n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SENSOR DESIGN AND MODELING</a:t>
            </a:r>
            <a:endParaRPr lang="es-ES" sz="2000" dirty="0">
              <a:ln>
                <a:solidFill>
                  <a:schemeClr val="tx2"/>
                </a:solidFill>
              </a:ln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s-ES" sz="2000" dirty="0" err="1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Task</a:t>
            </a:r>
            <a:r>
              <a:rPr lang="es-ES" sz="20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 1.1 </a:t>
            </a:r>
            <a:r>
              <a:rPr lang="es-ES" sz="16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(M1-M15)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F9FB1D-DD17-4245-94E6-35292D1B264A}"/>
              </a:ext>
            </a:extLst>
          </p:cNvPr>
          <p:cNvSpPr/>
          <p:nvPr/>
        </p:nvSpPr>
        <p:spPr>
          <a:xfrm rot="-1200000">
            <a:off x="3611786" y="2482341"/>
            <a:ext cx="1764158" cy="1701934"/>
          </a:xfrm>
          <a:prstGeom prst="ellipse">
            <a:avLst/>
          </a:prstGeom>
          <a:noFill/>
          <a:ln w="34925"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n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SENSOR FABRICATION</a:t>
            </a:r>
            <a:endParaRPr lang="es-ES" sz="2000" dirty="0">
              <a:ln>
                <a:solidFill>
                  <a:schemeClr val="tx2"/>
                </a:solidFill>
              </a:ln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s-ES" sz="2000" dirty="0" err="1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Task</a:t>
            </a:r>
            <a:r>
              <a:rPr lang="es-ES" sz="20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 1.2 </a:t>
            </a:r>
            <a:r>
              <a:rPr lang="es-ES" sz="16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(M4-M18)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AC51E43-7B69-4C68-B62F-82CC2CAE8BAF}"/>
              </a:ext>
            </a:extLst>
          </p:cNvPr>
          <p:cNvSpPr/>
          <p:nvPr/>
        </p:nvSpPr>
        <p:spPr>
          <a:xfrm rot="-1200000">
            <a:off x="6227397" y="2482339"/>
            <a:ext cx="1764158" cy="1701934"/>
          </a:xfrm>
          <a:prstGeom prst="ellipse">
            <a:avLst/>
          </a:prstGeom>
          <a:noFill/>
          <a:ln w="34925">
            <a:solidFill>
              <a:schemeClr val="tx2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ln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MEASURING TECHNIQUE</a:t>
            </a:r>
            <a:endParaRPr lang="es-ES" sz="2000" dirty="0">
              <a:ln>
                <a:solidFill>
                  <a:schemeClr val="tx2"/>
                </a:solidFill>
              </a:ln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s-ES" sz="2000" dirty="0" err="1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Task</a:t>
            </a:r>
            <a:r>
              <a:rPr lang="es-ES" sz="20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 1.3 </a:t>
            </a:r>
            <a:r>
              <a:rPr lang="es-ES" sz="1600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</a:rPr>
              <a:t>(M1-M12)</a:t>
            </a:r>
          </a:p>
        </p:txBody>
      </p:sp>
      <p:sp>
        <p:nvSpPr>
          <p:cNvPr id="8" name="Marcador de contenido 8">
            <a:extLst>
              <a:ext uri="{FF2B5EF4-FFF2-40B4-BE49-F238E27FC236}">
                <a16:creationId xmlns:a16="http://schemas.microsoft.com/office/drawing/2014/main" id="{5196A190-3678-4BA3-9DEE-69853CE74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1419"/>
            <a:ext cx="8229600" cy="1050721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/>
              <a:t>Workpackage</a:t>
            </a:r>
            <a:r>
              <a:rPr lang="en-US" sz="4000" dirty="0"/>
              <a:t> structure</a:t>
            </a:r>
          </a:p>
        </p:txBody>
      </p:sp>
    </p:spTree>
    <p:extLst>
      <p:ext uri="{BB962C8B-B14F-4D97-AF65-F5344CB8AC3E}">
        <p14:creationId xmlns:p14="http://schemas.microsoft.com/office/powerpoint/2010/main" val="258159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DAF0B73B-E173-4D18-8CA2-FD31F7C84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8"/>
            <a:ext cx="938865" cy="9175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391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Numerical Models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D1CA4DD-BABC-4C9F-9408-8800F59803F4}"/>
              </a:ext>
            </a:extLst>
          </p:cNvPr>
          <p:cNvSpPr txBox="1"/>
          <p:nvPr/>
        </p:nvSpPr>
        <p:spPr>
          <a:xfrm>
            <a:off x="1102987" y="1757126"/>
            <a:ext cx="2201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performed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A277FA8-3552-4172-8ACA-C5D8AD6E75A3}"/>
              </a:ext>
            </a:extLst>
          </p:cNvPr>
          <p:cNvSpPr txBox="1"/>
          <p:nvPr/>
        </p:nvSpPr>
        <p:spPr>
          <a:xfrm>
            <a:off x="1102987" y="3656628"/>
            <a:ext cx="2044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Conclusions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07A6B66-B251-4C0A-A5F5-28D0A34A6437}"/>
              </a:ext>
            </a:extLst>
          </p:cNvPr>
          <p:cNvSpPr txBox="1"/>
          <p:nvPr/>
        </p:nvSpPr>
        <p:spPr>
          <a:xfrm>
            <a:off x="968764" y="2239087"/>
            <a:ext cx="37125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Harmonic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Harmonic (considering damping)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Parametric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34FC6F8-1AC8-4F35-A2C8-C2ECB0854B92}"/>
              </a:ext>
            </a:extLst>
          </p:cNvPr>
          <p:cNvSpPr txBox="1"/>
          <p:nvPr/>
        </p:nvSpPr>
        <p:spPr>
          <a:xfrm>
            <a:off x="985760" y="4267685"/>
            <a:ext cx="7913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possible to change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ZnO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substrate deposition angle to obtain a S-FBAR to be used in liquids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Surface Acceleration (sensitivity) is higher in HFFQCM (@150 MHz) than in S-FBAR (2GHz)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Interferences in HFFQCM arrays are lower than 50 dB when spacing 1.7 mm 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8020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6" y="887598"/>
            <a:ext cx="39305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sensor HFFQCM array</a:t>
            </a:r>
          </a:p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Characterized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5B641BC-D8D3-4425-BB6F-5CED0AE21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16" y="2906085"/>
            <a:ext cx="1971031" cy="9275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1BC4DE7-FACF-4B5A-84E3-488465C0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86" y="1892400"/>
            <a:ext cx="1952492" cy="927544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1A8B699-FF71-4B3A-97CB-ECDFD3E604BE}"/>
              </a:ext>
            </a:extLst>
          </p:cNvPr>
          <p:cNvSpPr txBox="1"/>
          <p:nvPr/>
        </p:nvSpPr>
        <p:spPr>
          <a:xfrm>
            <a:off x="364142" y="2156117"/>
            <a:ext cx="55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98D7681-3966-4EBE-94FC-B08213E56429}"/>
              </a:ext>
            </a:extLst>
          </p:cNvPr>
          <p:cNvSpPr txBox="1"/>
          <p:nvPr/>
        </p:nvSpPr>
        <p:spPr>
          <a:xfrm>
            <a:off x="288659" y="3169802"/>
            <a:ext cx="96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E296DC5-B83A-4809-B81C-46213FD45EB6}"/>
              </a:ext>
            </a:extLst>
          </p:cNvPr>
          <p:cNvSpPr txBox="1"/>
          <p:nvPr/>
        </p:nvSpPr>
        <p:spPr>
          <a:xfrm>
            <a:off x="3337899" y="2373173"/>
            <a:ext cx="3681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 150 MHz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AT-cut quartz substrate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Cr/Au electrodes (5 nm/ 67 nm)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F79BE93-FA05-49C9-953E-A75182832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807" y="3964291"/>
            <a:ext cx="3015198" cy="22613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AEA4145-10A9-4B07-9021-F7F465A30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2" y="3989638"/>
            <a:ext cx="3015196" cy="22613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12068CF-63E5-4ADF-A015-3C6995C71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802" y="3989638"/>
            <a:ext cx="3015198" cy="22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3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2631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sensor HFFQCM array PCB</a:t>
            </a:r>
          </a:p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Implemented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A8B699-FF71-4B3A-97CB-ECDFD3E604BE}"/>
              </a:ext>
            </a:extLst>
          </p:cNvPr>
          <p:cNvSpPr txBox="1"/>
          <p:nvPr/>
        </p:nvSpPr>
        <p:spPr>
          <a:xfrm>
            <a:off x="6880474" y="2138523"/>
            <a:ext cx="1187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Panel Top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98D7681-3966-4EBE-94FC-B08213E56429}"/>
              </a:ext>
            </a:extLst>
          </p:cNvPr>
          <p:cNvSpPr txBox="1"/>
          <p:nvPr/>
        </p:nvSpPr>
        <p:spPr>
          <a:xfrm>
            <a:off x="4423337" y="2138523"/>
            <a:ext cx="1596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Panel Bottom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52FB08-DFEB-4108-B815-D1A463D8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29" y="2678596"/>
            <a:ext cx="2048610" cy="27314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7A5F0AE-1086-4D81-82D3-452ACB625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128" y="2663842"/>
            <a:ext cx="2059676" cy="27462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0137628-B190-4265-A0DC-52E76DB0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22" y="1971556"/>
            <a:ext cx="3489602" cy="23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E9EE10-D548-45F1-AD61-3B44C914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2" y="757747"/>
            <a:ext cx="938866" cy="9175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F26CEB-377B-4A59-B20C-D8DB61B2D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2" y="1100"/>
            <a:ext cx="5355833" cy="604592"/>
          </a:xfrm>
        </p:spPr>
        <p:txBody>
          <a:bodyPr/>
          <a:lstStyle/>
          <a:p>
            <a:r>
              <a:rPr lang="en-GB" dirty="0"/>
              <a:t>2. Main achievements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257AF6-9ADD-40CC-81EA-9777E9A1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CATCH-U-DNA</a:t>
            </a:r>
            <a:r>
              <a:rPr lang="en-US" dirty="0"/>
              <a:t> General Meeting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- 2</a:t>
            </a:r>
            <a:r>
              <a:rPr lang="en-US" baseline="30000" dirty="0"/>
              <a:t>nd</a:t>
            </a:r>
            <a:r>
              <a:rPr lang="en-US" dirty="0"/>
              <a:t> December 2018, Madrid, Spain</a:t>
            </a:r>
            <a:endParaRPr lang="es-ES" dirty="0"/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666253-92ED-4CE7-8BB2-AB341C705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71103-8223-CF46-8B18-6310588B4B58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7E6181A-0E63-4841-A2A2-FD33EFB6AD55}"/>
              </a:ext>
            </a:extLst>
          </p:cNvPr>
          <p:cNvSpPr txBox="1"/>
          <p:nvPr/>
        </p:nvSpPr>
        <p:spPr>
          <a:xfrm>
            <a:off x="1102987" y="887598"/>
            <a:ext cx="4191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sensor HFFQCM Array packaging process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1A8B699-FF71-4B3A-97CB-ECDFD3E604BE}"/>
              </a:ext>
            </a:extLst>
          </p:cNvPr>
          <p:cNvSpPr txBox="1"/>
          <p:nvPr/>
        </p:nvSpPr>
        <p:spPr>
          <a:xfrm>
            <a:off x="0" y="2123611"/>
            <a:ext cx="198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Stencil alignment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98D7681-3966-4EBE-94FC-B08213E56429}"/>
              </a:ext>
            </a:extLst>
          </p:cNvPr>
          <p:cNvSpPr txBox="1"/>
          <p:nvPr/>
        </p:nvSpPr>
        <p:spPr>
          <a:xfrm>
            <a:off x="2240322" y="2123611"/>
            <a:ext cx="1965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Epoxy deposition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65D96EA-BB6F-46AA-B85D-3521E7446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2" y="2641395"/>
            <a:ext cx="1593337" cy="212444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67082A6-C4DC-41FA-B802-DE6FA0D67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823" y="2641395"/>
            <a:ext cx="1596463" cy="21286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BA2F79B-0A5E-4646-AED6-8A9850F3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551" y="2641395"/>
            <a:ext cx="1600464" cy="213395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485CBAC-63B9-4342-85AB-0A4FCD039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9768" y="2641395"/>
            <a:ext cx="1600464" cy="213395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ED10463-913B-47A5-A8E6-CB43156DAFAE}"/>
              </a:ext>
            </a:extLst>
          </p:cNvPr>
          <p:cNvSpPr txBox="1"/>
          <p:nvPr/>
        </p:nvSpPr>
        <p:spPr>
          <a:xfrm>
            <a:off x="4613791" y="2123611"/>
            <a:ext cx="1362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Curing step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1D687D5-688D-4E08-8A9B-7D05D1FE5246}"/>
              </a:ext>
            </a:extLst>
          </p:cNvPr>
          <p:cNvSpPr txBox="1"/>
          <p:nvPr/>
        </p:nvSpPr>
        <p:spPr>
          <a:xfrm>
            <a:off x="6791949" y="2123611"/>
            <a:ext cx="1943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Assembly</a:t>
            </a: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19E49A42-6475-4A51-A84C-B9570144346C}"/>
              </a:ext>
            </a:extLst>
          </p:cNvPr>
          <p:cNvSpPr/>
          <p:nvPr/>
        </p:nvSpPr>
        <p:spPr>
          <a:xfrm>
            <a:off x="1862354" y="3578583"/>
            <a:ext cx="441673" cy="250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63BA2583-8726-4BD9-B780-3A969CDB1D47}"/>
              </a:ext>
            </a:extLst>
          </p:cNvPr>
          <p:cNvSpPr/>
          <p:nvPr/>
        </p:nvSpPr>
        <p:spPr>
          <a:xfrm>
            <a:off x="4024082" y="3583208"/>
            <a:ext cx="441673" cy="250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lecha: a la derecha 23">
            <a:extLst>
              <a:ext uri="{FF2B5EF4-FFF2-40B4-BE49-F238E27FC236}">
                <a16:creationId xmlns:a16="http://schemas.microsoft.com/office/drawing/2014/main" id="{DEE97AAD-ABE4-44A1-8689-27F7C876F82E}"/>
              </a:ext>
            </a:extLst>
          </p:cNvPr>
          <p:cNvSpPr/>
          <p:nvPr/>
        </p:nvSpPr>
        <p:spPr>
          <a:xfrm>
            <a:off x="6253055" y="3578583"/>
            <a:ext cx="441673" cy="2500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065199"/>
      </p:ext>
    </p:extLst>
  </p:cSld>
  <p:clrMapOvr>
    <a:masterClrMapping/>
  </p:clrMapOvr>
</p:sld>
</file>

<file path=ppt/theme/theme1.xml><?xml version="1.0" encoding="utf-8"?>
<a:theme xmlns:a="http://schemas.openxmlformats.org/drawingml/2006/main" name="AWSensors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AWSensorsTheme</Template>
  <TotalTime>20535</TotalTime>
  <Words>817</Words>
  <Application>Microsoft Office PowerPoint</Application>
  <PresentationFormat>Presentación en pantalla (4:3)</PresentationFormat>
  <Paragraphs>183</Paragraphs>
  <Slides>23</Slides>
  <Notes>0</Notes>
  <HiddenSlides>5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AWSensorsTheme</vt:lpstr>
      <vt:lpstr>2_Tema de Office</vt:lpstr>
      <vt:lpstr>1_Tema de Office</vt:lpstr>
      <vt:lpstr>CATCH-U-DNA General Meeting 1st – 2nd December 2018, Madrid, Spain</vt:lpstr>
      <vt:lpstr>WP1. Acoustic wave devices and measurement control unit</vt:lpstr>
      <vt:lpstr>Outline</vt:lpstr>
      <vt:lpstr>1. Objectives</vt:lpstr>
      <vt:lpstr>1. Objectives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2. Main achievements</vt:lpstr>
      <vt:lpstr>3. Future plans</vt:lpstr>
      <vt:lpstr>3. Future plans</vt:lpstr>
      <vt:lpstr>4. Deviations, delays and problems</vt:lpstr>
      <vt:lpstr>4. Deviations, delays and problems</vt:lpstr>
      <vt:lpstr>5.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Roman</dc:creator>
  <cp:lastModifiedBy>Roman Fernández</cp:lastModifiedBy>
  <cp:revision>313</cp:revision>
  <dcterms:created xsi:type="dcterms:W3CDTF">2017-06-09T06:45:04Z</dcterms:created>
  <dcterms:modified xsi:type="dcterms:W3CDTF">2018-11-30T08:03:26Z</dcterms:modified>
</cp:coreProperties>
</file>